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282" r:id="rId4"/>
    <p:sldId id="279" r:id="rId5"/>
    <p:sldId id="281" r:id="rId6"/>
    <p:sldId id="285" r:id="rId7"/>
    <p:sldId id="280" r:id="rId8"/>
    <p:sldId id="284" r:id="rId9"/>
    <p:sldId id="283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94"/>
    <p:restoredTop sz="94543"/>
  </p:normalViewPr>
  <p:slideViewPr>
    <p:cSldViewPr snapToGrid="0">
      <p:cViewPr>
        <p:scale>
          <a:sx n="89" d="100"/>
          <a:sy n="89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5:48:4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24575,'9'0'0,"2"0"0,3 0 0,-3 0 0,7 0 0,-3 0 0,8 0 0,2 0 0,2 0 0,1 0 0,1-1 0,0-1 0,1 0 0,-3 0 0,0 2 0,-2-2 0,-2 0 0,-1 0 0,-1-2 0,-1 2 0,2 0 0,-1 1 0,-2 1 0,1-2 0,-2 0 0,0-1 0,0 2 0,-3-1 0,1 0 0,-1 0 0,1 0 0,-1 0 0,0 0 0,-1 0 0,1 0 0,-5 2 0,3 0 0,-3 0 0,-2 0 0,2 0 0,-5 0 0,1 0 0,0 0 0,0 0 0,-1 0 0,-1 0 0,0 0 0,-1 0 0,1 0 0,0-1 0,-2-2 0,0 1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5:48:4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24575,'17'0'0,"10"0"0,8 0 0,9 0 0,4 0 0,0 0 0,1 0 0,-3 0 0,-5 0 0,-2-2 0,0-2 0,2-1 0,2 1 0,4 2 0,0 0 0,-4 0 0,-3 0 0,-4 0 0,-2 2 0,-2 0 0,-2 0 0,-1 0 0,-2 0 0,0 0 0,0 0 0,-4 0 0,0 0 0,-1 0 0,0 0 0,0-2 0,-2 0 0,-2 0 0,-3 1 0,1 0 0,-1 1 0,0 0 0,-3 0 0,1 0 0,-5 0 0,0-2 0,-6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5:49:0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24575,'17'0'0,"31"0"0,-13 0 0,43 0 0,-14 0 0,20 0 0,3 0 0,-7 0 0,-8 0 0,-10 0 0,-8 0 0,-10 0 0,-3 0 0,-1 0 0,-1 0 0,3 0 0,1 0 0,2 0 0,1 0 0,-3 0 0,-3 0 0,-3 0 0,-5 0 0,-2 0 0,-2 0 0,-1 0 0,-1 0 0,1 0 0,0 0 0,0 0 0,2 0 0,-2 0 0,3 0 0,-1 0 0,1 0 0,5-2 0,0 0 0,5-1 0,0-1 0,1 2 0,3-1 0,2-1 0,8 1 0,4 1 0,2 1 0,-3 1 0,-5 0 0,-4 0 0,-2 0 0,-3 0 0,0 0 0,-3 0 0,-3 0 0,2 0 0,-1 0 0,1 0 0,2 0 0,3-1 0,5-2 0,6 1 0,8-1 0,3 3 0,4 0 0,-3-2 0,-5-1 0,-2 1 0,-6 0 0,-3 1 0,-1 1 0,-2 0 0,1-2 0,1-1 0,2 1 0,4 1 0,8 1 0,8-2 0,6-1 0,2 0 0,-6 1 0,-10 2 0,-14 0 0,-10 0 0,-8 0 0,-4 0 0,-1 0 0,-3 0 0,-1 0 0,-3 0 0,-2 0 0,-3 0 0,1 0 0,-1 0 0,1 0 0,-1 0 0,1 0 0,-1 0 0,1 0 0,0 0 0,-1 2 0,1 0 0,-1 0 0,3 2 0,1 0 0,1 1 0,0 1 0,-3-2 0,-2-1 0,-4-1 0,-3 0 0,-2 1 0,0-1 0,1 0-6784,0-1 6784,-1-1 0,-4 0 0,-20-4 0,12 3 0,-14-4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Mobility Data 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21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discussed in </a:t>
            </a:r>
            <a:r>
              <a:rPr lang="en-US" dirty="0" err="1"/>
              <a:t>st</a:t>
            </a:r>
            <a:r>
              <a:rPr lang="en-US" dirty="0"/>
              <a:t> cloud?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1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customXml" Target="../ink/ink3.xm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albertleatribune.com/2021/05/company-bringing-electric-scooters-to-albert-lea-in-coming-day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7A0019"/>
                </a:solidFill>
              </a:rPr>
              <a:t>MaaS</a:t>
            </a:r>
            <a:r>
              <a:rPr lang="en-US" b="1" dirty="0">
                <a:solidFill>
                  <a:srgbClr val="7A0019"/>
                </a:solidFill>
              </a:rPr>
              <a:t> Demand Responsive Agencies Questions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07B8B7-366F-1734-2F41-52E26E51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98" y="5901848"/>
            <a:ext cx="1554302" cy="8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34AE-69C1-41C3-0C17-F245B657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23" y="655775"/>
            <a:ext cx="6286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Other Intercity Routes to Consider: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1853902" y="1236340"/>
            <a:ext cx="16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LandAir</a:t>
            </a:r>
            <a:r>
              <a:rPr lang="en-US" dirty="0"/>
              <a:t> Express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B922D46-D0E1-B3F7-8EEB-7D01ED7EF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9" y="1787477"/>
            <a:ext cx="3379017" cy="4226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DD93F-A150-218F-4614-229EE86C8569}"/>
              </a:ext>
            </a:extLst>
          </p:cNvPr>
          <p:cNvSpPr txBox="1"/>
          <p:nvPr/>
        </p:nvSpPr>
        <p:spPr>
          <a:xfrm>
            <a:off x="6538073" y="1236340"/>
            <a:ext cx="15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Jefferson 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08148-5A6C-F5C5-A9FB-BC14B37D030C}"/>
              </a:ext>
            </a:extLst>
          </p:cNvPr>
          <p:cNvSpPr txBox="1"/>
          <p:nvPr/>
        </p:nvSpPr>
        <p:spPr>
          <a:xfrm>
            <a:off x="9148293" y="1795460"/>
            <a:ext cx="28780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Ridership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 scheme?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O/D trip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Revenue and operating cost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booking be available in transit app?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we get average booking time?</a:t>
            </a:r>
          </a:p>
        </p:txBody>
      </p:sp>
      <p:pic>
        <p:nvPicPr>
          <p:cNvPr id="17" name="Picture 1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B0EBCD8-E288-7192-2906-9A06E9E6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" y="1715264"/>
            <a:ext cx="4893276" cy="2444419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4B89A953-E3BE-3475-947B-22588C0866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3"/>
          <a:stretch/>
        </p:blipFill>
        <p:spPr>
          <a:xfrm>
            <a:off x="308123" y="4159683"/>
            <a:ext cx="4893277" cy="19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4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Rural Agencies with Fixed Route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4261459" y="1147156"/>
            <a:ext cx="338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Brown County Heartland Express: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BEB55B-5969-0B6D-9165-53F075A3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6" y="2959436"/>
            <a:ext cx="7323481" cy="299186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7A92FDC-B1CA-64DB-89E2-AEF71BBAD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6" y="1577852"/>
            <a:ext cx="6858000" cy="101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772875-CFDF-AF87-95BB-5C4B0F389549}"/>
              </a:ext>
            </a:extLst>
          </p:cNvPr>
          <p:cNvSpPr txBox="1"/>
          <p:nvPr/>
        </p:nvSpPr>
        <p:spPr>
          <a:xfrm>
            <a:off x="4484245" y="2755441"/>
            <a:ext cx="28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Ulm Hourly Fixed Route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00E72-437D-14DE-2CFA-5EB1D7E18807}"/>
              </a:ext>
            </a:extLst>
          </p:cNvPr>
          <p:cNvSpPr txBox="1"/>
          <p:nvPr/>
        </p:nvSpPr>
        <p:spPr>
          <a:xfrm>
            <a:off x="2747489" y="5943600"/>
            <a:ext cx="683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(Route/schedule information not currently available in GTFS – Trillium?)</a:t>
            </a:r>
          </a:p>
        </p:txBody>
      </p:sp>
    </p:spTree>
    <p:extLst>
      <p:ext uri="{BB962C8B-B14F-4D97-AF65-F5344CB8AC3E}">
        <p14:creationId xmlns:p14="http://schemas.microsoft.com/office/powerpoint/2010/main" val="366081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Rural Agencies with Fixed Route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397574" y="1108103"/>
            <a:ext cx="3428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SMART Transit- </a:t>
            </a:r>
            <a:r>
              <a:rPr lang="en-US" dirty="0"/>
              <a:t>Hourly deviated fixed route services within cities/counties with 3 blocks of deviation allowed for drop-offs. Mostly aimed at giving seniors access to grocery stores, community destinations, health providers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50E7783-6091-13ED-2240-98C17855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39" y="1291150"/>
            <a:ext cx="7772400" cy="4524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73A77B-09C6-B639-8DEA-328F32940348}"/>
              </a:ext>
            </a:extLst>
          </p:cNvPr>
          <p:cNvSpPr txBox="1"/>
          <p:nvPr/>
        </p:nvSpPr>
        <p:spPr>
          <a:xfrm>
            <a:off x="5397302" y="5892628"/>
            <a:ext cx="64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*Also a fixed route shuttle between Austin and Albert Lea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AB231A73-57FD-9BC8-AB44-77CCA6D35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" y="3440656"/>
            <a:ext cx="2203939" cy="227822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8B884E4-B3B2-6EEA-B8C5-19966A5F9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82" y="3625839"/>
            <a:ext cx="2297026" cy="203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778F6-E5BA-41AC-8274-C7B9E8D8485B}"/>
              </a:ext>
            </a:extLst>
          </p:cNvPr>
          <p:cNvSpPr txBox="1"/>
          <p:nvPr/>
        </p:nvSpPr>
        <p:spPr>
          <a:xfrm>
            <a:off x="0" y="5872252"/>
            <a:ext cx="522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(Route and schedule (not dynamic) available in GTFS)</a:t>
            </a:r>
          </a:p>
        </p:txBody>
      </p:sp>
    </p:spTree>
    <p:extLst>
      <p:ext uri="{BB962C8B-B14F-4D97-AF65-F5344CB8AC3E}">
        <p14:creationId xmlns:p14="http://schemas.microsoft.com/office/powerpoint/2010/main" val="193696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School-Oriented Bus Service – Include?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241737" y="1198179"/>
            <a:ext cx="306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Minnesota River Valley Transit: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8764CDF-5CF7-E304-B1BC-4E51F4D3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7" y="1567511"/>
            <a:ext cx="5728527" cy="12813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A54223-BD7C-8ABF-014D-F4F1F0B38175}"/>
              </a:ext>
            </a:extLst>
          </p:cNvPr>
          <p:cNvSpPr txBox="1"/>
          <p:nvPr/>
        </p:nvSpPr>
        <p:spPr>
          <a:xfrm>
            <a:off x="7042869" y="1278010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Hills Transit*:</a:t>
            </a:r>
          </a:p>
        </p:txBody>
      </p:sp>
      <p:pic>
        <p:nvPicPr>
          <p:cNvPr id="24" name="Picture 2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7E302720-D01D-4263-972D-8117F568F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20" y="1647342"/>
            <a:ext cx="4510304" cy="36082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056699-747B-3509-E32D-8C80196512CD}"/>
              </a:ext>
            </a:extLst>
          </p:cNvPr>
          <p:cNvSpPr txBox="1"/>
          <p:nvPr/>
        </p:nvSpPr>
        <p:spPr>
          <a:xfrm>
            <a:off x="7993329" y="5104003"/>
            <a:ext cx="3315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*must register for service before the school year starts</a:t>
            </a:r>
          </a:p>
        </p:txBody>
      </p:sp>
      <p:pic>
        <p:nvPicPr>
          <p:cNvPr id="27" name="Picture 26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B1E73AA5-1F30-3C20-E2A1-4AA2DB7F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3" y="3413860"/>
            <a:ext cx="6096000" cy="26852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9E7BC-FD3D-A263-8B34-9D9AB568D5CF}"/>
              </a:ext>
            </a:extLst>
          </p:cNvPr>
          <p:cNvSpPr txBox="1"/>
          <p:nvPr/>
        </p:nvSpPr>
        <p:spPr>
          <a:xfrm>
            <a:off x="241737" y="3067084"/>
            <a:ext cx="15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Transit:</a:t>
            </a:r>
          </a:p>
        </p:txBody>
      </p:sp>
    </p:spTree>
    <p:extLst>
      <p:ext uri="{BB962C8B-B14F-4D97-AF65-F5344CB8AC3E}">
        <p14:creationId xmlns:p14="http://schemas.microsoft.com/office/powerpoint/2010/main" val="76789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School-Oriented Bus Service – Include?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A54223-BD7C-8ABF-014D-F4F1F0B38175}"/>
              </a:ext>
            </a:extLst>
          </p:cNvPr>
          <p:cNvSpPr txBox="1"/>
          <p:nvPr/>
        </p:nvSpPr>
        <p:spPr>
          <a:xfrm>
            <a:off x="664294" y="1078777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Hills Transit 2017 Ridership Breakdown: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16D9CB93-12A5-A4A4-1665-1A1DA5D8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3" y="1509876"/>
            <a:ext cx="4399929" cy="3988825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80ECB86B-D21E-9F70-F536-97BC63958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08" y="1309133"/>
            <a:ext cx="3714878" cy="21951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F859E4-6EC2-2C6D-00E4-B7759DC6B72F}"/>
              </a:ext>
            </a:extLst>
          </p:cNvPr>
          <p:cNvSpPr txBox="1"/>
          <p:nvPr/>
        </p:nvSpPr>
        <p:spPr>
          <a:xfrm>
            <a:off x="6096000" y="1005129"/>
            <a:ext cx="577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Versus Brown County Heartland Express 2016 Trip Purposes: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7B3E95-43DC-1005-127F-512051F82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92" y="3808292"/>
            <a:ext cx="4888551" cy="2359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08021-73E7-01FF-3DE9-AD02407D9578}"/>
              </a:ext>
            </a:extLst>
          </p:cNvPr>
          <p:cNvSpPr txBox="1"/>
          <p:nvPr/>
        </p:nvSpPr>
        <p:spPr>
          <a:xfrm>
            <a:off x="6932927" y="3496959"/>
            <a:ext cx="410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Versus SMART Transit 2016 Trip Purposes: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5936FA-006A-F685-C3FB-B6BE76D1A748}"/>
                  </a:ext>
                </a:extLst>
              </p14:cNvPr>
              <p14:cNvContentPartPr/>
              <p14:nvPr/>
            </p14:nvContentPartPr>
            <p14:xfrm>
              <a:off x="7822506" y="3450977"/>
              <a:ext cx="285840" cy="2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5936FA-006A-F685-C3FB-B6BE76D1A7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3506" y="3441977"/>
                <a:ext cx="3034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DD164A0-5DB8-6A9D-BC05-BAD9BC85F735}"/>
                  </a:ext>
                </a:extLst>
              </p14:cNvPr>
              <p14:cNvContentPartPr/>
              <p14:nvPr/>
            </p14:nvContentPartPr>
            <p14:xfrm>
              <a:off x="9534306" y="6060257"/>
              <a:ext cx="429120" cy="1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DD164A0-5DB8-6A9D-BC05-BAD9BC85F7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5306" y="6051617"/>
                <a:ext cx="446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F2F851-25D7-A149-0761-85C269214221}"/>
                  </a:ext>
                </a:extLst>
              </p14:cNvPr>
              <p14:cNvContentPartPr/>
              <p14:nvPr/>
            </p14:nvContentPartPr>
            <p14:xfrm>
              <a:off x="3329346" y="5390657"/>
              <a:ext cx="1611000" cy="2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F2F851-25D7-A149-0761-85C2692142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0346" y="5381657"/>
                <a:ext cx="1628640" cy="4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DF3D02-2D18-12D4-542E-78A2FFE40F3B}"/>
              </a:ext>
            </a:extLst>
          </p:cNvPr>
          <p:cNvSpPr txBox="1"/>
          <p:nvPr/>
        </p:nvSpPr>
        <p:spPr>
          <a:xfrm>
            <a:off x="2250195" y="5635660"/>
            <a:ext cx="376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[MPTA, 2016-2017 data, 2019 reports]</a:t>
            </a:r>
          </a:p>
        </p:txBody>
      </p:sp>
    </p:spTree>
    <p:extLst>
      <p:ext uri="{BB962C8B-B14F-4D97-AF65-F5344CB8AC3E}">
        <p14:creationId xmlns:p14="http://schemas.microsoft.com/office/powerpoint/2010/main" val="25199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7A0019"/>
                </a:solidFill>
              </a:rPr>
              <a:t>Clarification: only one rural agency will be able to book trips in the Transit app in Part 2?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0A3DD4-2211-CD1E-4BA2-C9779388FB29}"/>
              </a:ext>
            </a:extLst>
          </p:cNvPr>
          <p:cNvSpPr txBox="1"/>
          <p:nvPr/>
        </p:nvSpPr>
        <p:spPr>
          <a:xfrm>
            <a:off x="241737" y="1198179"/>
            <a:ext cx="1144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CTS </a:t>
            </a:r>
            <a:r>
              <a:rPr lang="en-US" dirty="0" err="1"/>
              <a:t>Tripmaster</a:t>
            </a:r>
            <a:r>
              <a:rPr lang="en-US" dirty="0"/>
              <a:t> is the only scheduling software provider that will integrate trip booking into the app</a:t>
            </a:r>
          </a:p>
          <a:p>
            <a:r>
              <a:rPr lang="en-US" dirty="0"/>
              <a:t>Rolling Hills Transit is the only rural agency that uses CTS </a:t>
            </a:r>
            <a:r>
              <a:rPr lang="en-US" dirty="0" err="1"/>
              <a:t>Tripmaster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Should analysis of booking time/decline rate focus only on Rolling Hills Transit?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E551661-FF1D-1C42-7F09-4384991D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0" y="3138404"/>
            <a:ext cx="6287438" cy="194414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66DF336-20D9-C313-A2AF-A333F7AE0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3429000"/>
            <a:ext cx="3149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Several Agencies Collect Feedback on Websites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241737" y="1198179"/>
            <a:ext cx="306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Minnesota River Valley Transit: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31A043-A434-32BA-0996-9E3489C2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2" y="1567511"/>
            <a:ext cx="5478257" cy="4556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FE8D83-2552-EF4C-9170-E1E852258895}"/>
              </a:ext>
            </a:extLst>
          </p:cNvPr>
          <p:cNvSpPr txBox="1"/>
          <p:nvPr/>
        </p:nvSpPr>
        <p:spPr>
          <a:xfrm>
            <a:off x="5922578" y="1165132"/>
            <a:ext cx="20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Hills Transit:</a:t>
            </a:r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851BAD-8AAD-6084-B8FB-B73F14B47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9"/>
          <a:stretch/>
        </p:blipFill>
        <p:spPr>
          <a:xfrm>
            <a:off x="5922578" y="1516071"/>
            <a:ext cx="3307891" cy="1487871"/>
          </a:xfrm>
          <a:prstGeom prst="rect">
            <a:avLst/>
          </a:prstGeom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F4CCBA-A838-8B4A-7F2C-56FBE8C0E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92743"/>
            <a:ext cx="4163562" cy="28146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127713-AB9B-499D-C4CA-98A28A1E65D7}"/>
              </a:ext>
            </a:extLst>
          </p:cNvPr>
          <p:cNvSpPr txBox="1"/>
          <p:nvPr/>
        </p:nvSpPr>
        <p:spPr>
          <a:xfrm>
            <a:off x="5964618" y="3023411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Transit:</a:t>
            </a:r>
          </a:p>
        </p:txBody>
      </p:sp>
    </p:spTree>
    <p:extLst>
      <p:ext uri="{BB962C8B-B14F-4D97-AF65-F5344CB8AC3E}">
        <p14:creationId xmlns:p14="http://schemas.microsoft.com/office/powerpoint/2010/main" val="11862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What data can we ask rural agencies for?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A9E4CC-A74A-FE1C-D2DC-7B8D7453B3ED}"/>
              </a:ext>
            </a:extLst>
          </p:cNvPr>
          <p:cNvSpPr txBox="1"/>
          <p:nvPr/>
        </p:nvSpPr>
        <p:spPr>
          <a:xfrm>
            <a:off x="241737" y="1198179"/>
            <a:ext cx="114462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Ridership reported to MnDOT, is there any detail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route/region?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time of 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demographic data of ridership/trip purpose split? (</a:t>
            </a:r>
            <a:r>
              <a:rPr lang="en-US" dirty="0" err="1"/>
              <a:t>ie</a:t>
            </a:r>
            <a:r>
              <a:rPr lang="en-US" dirty="0"/>
              <a:t> students, elderly/disabled,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demand responsive agencies, request they collect data for a month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O/D and schedule of trips booked?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 call length for booking trips, decline rate? (for Rolling Hills Transit only?)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we create an excel sheet/google form/some kind of tool to distribute to the agencies for recording this?</a:t>
            </a:r>
          </a:p>
        </p:txBody>
      </p:sp>
    </p:spTree>
    <p:extLst>
      <p:ext uri="{BB962C8B-B14F-4D97-AF65-F5344CB8AC3E}">
        <p14:creationId xmlns:p14="http://schemas.microsoft.com/office/powerpoint/2010/main" val="234658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What Micromobility/Shared Mobility will be available?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385B01-E3FF-0031-7D3E-348780C79339}"/>
              </a:ext>
            </a:extLst>
          </p:cNvPr>
          <p:cNvSpPr txBox="1"/>
          <p:nvPr/>
        </p:nvSpPr>
        <p:spPr>
          <a:xfrm>
            <a:off x="3334473" y="1294965"/>
            <a:ext cx="23395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other bike shares, e scooters found in study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Bird in Mankato doesn’t seem to be available in the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Albert Lea had talked about them?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GBFS exists, but could we get any trip data from the providers? Demographics? Operating cost/revenue?</a:t>
            </a: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CD4B7061-66E2-235B-6ECE-CD1287878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/>
          <a:stretch/>
        </p:blipFill>
        <p:spPr>
          <a:xfrm>
            <a:off x="503976" y="1326511"/>
            <a:ext cx="2720471" cy="4617089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5136F6CB-BF6A-BFD9-950B-33A412CA5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48" y="1299656"/>
            <a:ext cx="3435962" cy="49024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70111A-EC20-63B5-48DF-231A89308EAC}"/>
              </a:ext>
            </a:extLst>
          </p:cNvPr>
          <p:cNvSpPr txBox="1"/>
          <p:nvPr/>
        </p:nvSpPr>
        <p:spPr>
          <a:xfrm>
            <a:off x="228120" y="970567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Lime Scooters/Bikes in Rochester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DDFBB6-8A33-E43C-4BD5-2A2E26FEA908}"/>
              </a:ext>
            </a:extLst>
          </p:cNvPr>
          <p:cNvSpPr txBox="1"/>
          <p:nvPr/>
        </p:nvSpPr>
        <p:spPr>
          <a:xfrm>
            <a:off x="5506738" y="975993"/>
            <a:ext cx="399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Turo Car Share Marketplace in Rochester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2E2A4-D396-5BDD-2041-0C129F9D0B12}"/>
              </a:ext>
            </a:extLst>
          </p:cNvPr>
          <p:cNvSpPr txBox="1"/>
          <p:nvPr/>
        </p:nvSpPr>
        <p:spPr>
          <a:xfrm>
            <a:off x="9432798" y="1511396"/>
            <a:ext cx="2339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centralized car share (Zipcar, </a:t>
            </a:r>
            <a:r>
              <a:rPr lang="en-US" dirty="0" err="1"/>
              <a:t>Hourcar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Turo car share marketplace availability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ride-hailing TNCs like Lyft, Uber available on the app, can we coordinate to get data on existing usage/trips taken with those TNCs?</a:t>
            </a:r>
          </a:p>
        </p:txBody>
      </p:sp>
    </p:spTree>
    <p:extLst>
      <p:ext uri="{BB962C8B-B14F-4D97-AF65-F5344CB8AC3E}">
        <p14:creationId xmlns:p14="http://schemas.microsoft.com/office/powerpoint/2010/main" val="234394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538</Words>
  <Application>Microsoft Macintosh PowerPoint</Application>
  <PresentationFormat>Widescreen</PresentationFormat>
  <Paragraphs>72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MaaS Demand Responsive Agencies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264</cp:revision>
  <dcterms:created xsi:type="dcterms:W3CDTF">2022-09-13T16:54:18Z</dcterms:created>
  <dcterms:modified xsi:type="dcterms:W3CDTF">2022-11-16T18:45:11Z</dcterms:modified>
</cp:coreProperties>
</file>